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1"/>
  </p:notesMasterIdLst>
  <p:sldIdLst>
    <p:sldId id="256" r:id="rId2"/>
    <p:sldId id="257" r:id="rId3"/>
    <p:sldId id="264" r:id="rId4"/>
    <p:sldId id="263" r:id="rId5"/>
    <p:sldId id="258" r:id="rId6"/>
    <p:sldId id="259" r:id="rId7"/>
    <p:sldId id="260" r:id="rId8"/>
    <p:sldId id="262" r:id="rId9"/>
    <p:sldId id="26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OME BOUSQUET CARTON" initials="JBC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8"/>
    <p:restoredTop sz="94674"/>
  </p:normalViewPr>
  <p:slideViewPr>
    <p:cSldViewPr snapToGrid="0" snapToObjects="1">
      <p:cViewPr>
        <p:scale>
          <a:sx n="117" d="100"/>
          <a:sy n="117" d="100"/>
        </p:scale>
        <p:origin x="-10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526C0-2C0D-EA40-B6B0-A96382094432}" type="datetimeFigureOut">
              <a:rPr lang="fr-FR" smtClean="0"/>
              <a:t>10/01/2021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00277-F626-C54C-BA96-62FBB8696F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376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00277-F626-C54C-BA96-62FBB8696FF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24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D9B67AE-9B6B-B143-9270-469F9687F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2DED2F3-424D-C44C-A216-4764D4A08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05B1BB4-A892-4947-BF1E-8C572BA5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83EF2-4715-E645-8C0C-0D7BBA2E62BB}" type="datetime1">
              <a:rPr lang="fr-FR" smtClean="0"/>
              <a:t>10/01/2021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9AF503-C4A7-C740-BF31-F5464E60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EE08EAF-9C48-C24E-8F03-0471C9AC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583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3CC29B-E101-2B40-9091-AC3F1C76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70527855-EE20-FA4A-B6FA-694812C9A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8F55C6C-31F5-3347-B387-B1830FAB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DE671-C65E-6446-9482-B773BB4A4BEE}" type="datetime1">
              <a:rPr lang="fr-FR" smtClean="0"/>
              <a:t>10/01/2021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FEF6290-54EB-DF4F-8BEB-2189AA722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40C8F5A-49BB-BE41-9ED7-1541587E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39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3A38F9EA-03C2-CD44-B24C-996DE861F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28B9571-F710-D143-9F78-FDCB82E33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B3738AA-9DAF-1C4C-9147-B330DE8A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81B57-3521-A24C-AA0B-1DA615D9819E}" type="datetime1">
              <a:rPr lang="fr-FR" smtClean="0"/>
              <a:t>10/01/2021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3688A3E-5D59-DF41-AF6A-1DB65553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BAC4EF-6388-8343-A606-F4478748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1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EABF20C-CA2B-4345-ACA5-80E5269FE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638FB0E-CE1E-6B4A-843A-DFAF8EAFC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DA3BF-FEB6-054C-90DC-EDC366B3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05EB-FBFC-ED4A-A5B1-7B638EBE2AEB}" type="datetime1">
              <a:rPr lang="fr-FR" smtClean="0"/>
              <a:t>10/01/2021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B5586C6-3C31-E244-97F1-0A44A3C0B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963E3B8-228D-5E46-BFF8-790920D7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48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1348DC-75F3-9648-A810-3708580F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002F996-49B0-4A41-A56F-DC82411AC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ECF8716-CC4B-3B47-89B2-20340D06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81FE-1A61-5C43-A33C-68EB88C1A954}" type="datetime1">
              <a:rPr lang="fr-FR" smtClean="0"/>
              <a:t>10/01/2021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EF1E2C-8E9B-0E45-9308-14DC3974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6D2C294-5681-DC4C-A249-04ED6D9E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CDB44D1-BDD5-5C4D-ACDC-093104A2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71E9A31-B5E8-FF4A-8C37-B9BBD2434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51104756-FD2B-9843-952D-F14339413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C4F7F6E-F5A4-A841-8F2E-BBA401CA5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0B76-A216-704F-B148-68E4E4DEFBEA}" type="datetime1">
              <a:rPr lang="fr-FR" smtClean="0"/>
              <a:t>10/01/2021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55EE97BE-DF30-9246-AFEF-F13E6C2B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A2D112D-5758-F545-B6F4-BE41423B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24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AA7F75-5AC4-3E48-9C4C-C0194E4C6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9D22B0E-B0DC-4448-9BC9-527FB6235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B5A8053-B61E-F34C-8E21-A1F944B47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8956E7BA-4133-A548-B4CC-823DD0E6E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7F62288C-B7CD-A342-A94E-6B1BB8B41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9FDADB4-7CA9-AA4A-A4E8-A21844C3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DC0D8-476C-4347-A1A3-B26D178EB064}" type="datetime1">
              <a:rPr lang="fr-FR" smtClean="0"/>
              <a:t>10/01/2021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B15C7B18-8954-F74F-9ABC-AA8EB50A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32B93DA1-20CF-E948-A416-C4EA9A54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83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8CFDA1-9291-AB49-8D62-E465F4B5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69038A7-457E-204B-8987-F5C375CD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1E0E2-8773-8348-959B-7ED4DF531E79}" type="datetime1">
              <a:rPr lang="fr-FR" smtClean="0"/>
              <a:t>10/01/2021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EFCE839-B277-E942-A231-80486354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2DD2A39-40A8-CD46-83B5-4B35CFBB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77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44FFC50-C388-6941-93E2-A15B4BDB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E244-29E5-224E-8BB7-D5BC9C3ABE60}" type="datetime1">
              <a:rPr lang="fr-FR" smtClean="0"/>
              <a:t>10/01/2021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5C0F7F80-C18B-B245-97A4-D615FDA84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86D9638-C535-F740-81AB-9A2DB7DBD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1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8EC5E4-3841-364B-ABB2-A5701783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2D9AF34-50C2-7D41-849D-8A7D03CC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4C92AF-F936-A54F-B0BA-550A386A0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8295FEE-9E99-BC4C-B38E-83DB3C0F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0C4-5925-6C4F-8C83-6E4262C5D6E2}" type="datetime1">
              <a:rPr lang="fr-FR" smtClean="0"/>
              <a:t>10/01/2021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32CF3ED-11BC-0D4B-8784-4C762A50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DC58BB0-C9D3-324C-8212-8E92425D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85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E3E9D7-DE76-2048-AE4D-68480C8A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087F2D08-8ED5-A842-9E18-8899A15C1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3590647-0E06-1C49-8B27-057BDD705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7E6C246-22B6-9D43-A4F6-876D25DD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B9EC-510F-F24C-B3E6-63F13803EEDD}" type="datetime1">
              <a:rPr lang="fr-FR" smtClean="0"/>
              <a:t>10/01/2021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A3E5B88-D0A1-B740-B0B0-1473DA33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09FAD52-2744-D243-BAD7-39FA009F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71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95C8E4BE-4593-EA41-B661-1E8D8880A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CE5C317-EE15-A24F-9AAA-04EDB89A1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DA79102-FB2C-CB48-B468-B806C0759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DC0D8-476C-4347-A1A3-B26D178EB064}" type="datetime1">
              <a:rPr lang="fr-FR" smtClean="0"/>
              <a:t>10/01/2021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260C1D1-F133-9443-B796-8E69F49A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C31934F-CAE1-3F42-8F11-5F9484ED0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C19D3-D972-F647-BFC9-00D136872F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95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education.gouv.fr/bo/20/Special2/MENE2002780N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DF6123C-C48B-4840-A1A0-ACBBE10F8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272" y="1906982"/>
            <a:ext cx="9582912" cy="1787194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Le grand oral du baccalauréat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15B0082-6D3D-654A-99E4-9162608FF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5592" y="5207644"/>
            <a:ext cx="9144000" cy="1655762"/>
          </a:xfrm>
        </p:spPr>
        <p:txBody>
          <a:bodyPr>
            <a:normAutofit/>
          </a:bodyPr>
          <a:lstStyle/>
          <a:p>
            <a:r>
              <a:rPr lang="fr-FR" sz="2800" i="1" dirty="0"/>
              <a:t>Texte officiel</a:t>
            </a:r>
          </a:p>
          <a:p>
            <a:r>
              <a:rPr lang="fr-FR" sz="2800" i="1" dirty="0">
                <a:hlinkClick r:id="rId4"/>
              </a:rPr>
              <a:t>ici</a:t>
            </a:r>
            <a:endParaRPr lang="fr-FR" sz="28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C6AF905-68CC-DB45-872A-3F950E7E8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46600"/>
            <a:ext cx="3048000" cy="2311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3B0489E-892B-8747-967B-CB622943F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186" y="4546600"/>
            <a:ext cx="2944813" cy="2311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DCEB0B1-2A8B-EB49-9B13-AD665EFEB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214" y="231394"/>
            <a:ext cx="6286500" cy="2298700"/>
          </a:xfrm>
          <a:prstGeom prst="rect">
            <a:avLst/>
          </a:prstGeom>
        </p:spPr>
      </p:pic>
      <p:pic>
        <p:nvPicPr>
          <p:cNvPr id="7" name="présentation ">
            <a:hlinkClick r:id="" action="ppaction://media"/>
            <a:extLst>
              <a:ext uri="{FF2B5EF4-FFF2-40B4-BE49-F238E27FC236}">
                <a16:creationId xmlns:a16="http://schemas.microsoft.com/office/drawing/2014/main" xmlns="" id="{E9188D79-A45E-BA41-B102-1FF192FFF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2064" y="3733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3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844089-435C-7742-8D70-436BE6BE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DEFINITION DE L’EPREUVE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672726A-943F-BA42-A11F-E9F31E12D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7025"/>
            <a:ext cx="10991850" cy="4746625"/>
          </a:xfrm>
          <a:ln>
            <a:solidFill>
              <a:srgbClr val="7030A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dirty="0"/>
              <a:t>Épreuve </a:t>
            </a:r>
            <a:r>
              <a:rPr lang="fr-FR" b="1" dirty="0"/>
              <a:t>orale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Durée</a:t>
            </a:r>
            <a:r>
              <a:rPr lang="fr-FR" dirty="0"/>
              <a:t> : Préparation =  20 minutes;  Présentation=  20 minutes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b="1" dirty="0"/>
              <a:t>Coefficient</a:t>
            </a:r>
            <a:r>
              <a:rPr lang="fr-FR" dirty="0"/>
              <a:t> : 10  (10% du baccalauréat)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L'épreuve orale terminale est </a:t>
            </a:r>
            <a:r>
              <a:rPr lang="fr-FR" b="1" dirty="0"/>
              <a:t>l'une des cinq épreuves terminales</a:t>
            </a:r>
            <a:r>
              <a:rPr lang="fr-FR" dirty="0"/>
              <a:t> de l'examen du baccalauréat.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Elle est </a:t>
            </a:r>
            <a:r>
              <a:rPr lang="fr-FR" b="1" dirty="0"/>
              <a:t>obligatoire</a:t>
            </a:r>
            <a:r>
              <a:rPr lang="fr-FR" dirty="0"/>
              <a:t> pour tous les candidats qui présentent l'épreuve dans les </a:t>
            </a:r>
            <a:r>
              <a:rPr lang="fr-FR" b="1" dirty="0"/>
              <a:t>mêmes conditions </a:t>
            </a:r>
            <a:r>
              <a:rPr lang="fr-FR" i="1" dirty="0"/>
              <a:t>(aménagements pour les élèves à BEP)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4A06595-5C7B-0146-8FC9-5014D941A30F}"/>
              </a:ext>
            </a:extLst>
          </p:cNvPr>
          <p:cNvSpPr/>
          <p:nvPr/>
        </p:nvSpPr>
        <p:spPr>
          <a:xfrm>
            <a:off x="2038350" y="1597025"/>
            <a:ext cx="819150" cy="365125"/>
          </a:xfrm>
          <a:prstGeom prst="rect">
            <a:avLst/>
          </a:prstGeom>
          <a:solidFill>
            <a:srgbClr val="FFFF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AFD3FB-9015-6A4D-B32F-4109946958E1}"/>
              </a:ext>
            </a:extLst>
          </p:cNvPr>
          <p:cNvSpPr/>
          <p:nvPr/>
        </p:nvSpPr>
        <p:spPr>
          <a:xfrm>
            <a:off x="4857750" y="4225925"/>
            <a:ext cx="4933950" cy="403225"/>
          </a:xfrm>
          <a:prstGeom prst="rect">
            <a:avLst/>
          </a:prstGeom>
          <a:solidFill>
            <a:srgbClr val="FFFF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5979AD5-4B2B-DA43-AFA8-384DB0011662}"/>
              </a:ext>
            </a:extLst>
          </p:cNvPr>
          <p:cNvSpPr/>
          <p:nvPr/>
        </p:nvSpPr>
        <p:spPr>
          <a:xfrm>
            <a:off x="1866900" y="5457825"/>
            <a:ext cx="1619250" cy="390525"/>
          </a:xfrm>
          <a:prstGeom prst="rect">
            <a:avLst/>
          </a:prstGeom>
          <a:solidFill>
            <a:srgbClr val="FFFF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10CC9F-92C3-9240-8AC4-6D8D624B1DEB}"/>
              </a:ext>
            </a:extLst>
          </p:cNvPr>
          <p:cNvSpPr/>
          <p:nvPr/>
        </p:nvSpPr>
        <p:spPr>
          <a:xfrm>
            <a:off x="828674" y="5805487"/>
            <a:ext cx="2657475" cy="347663"/>
          </a:xfrm>
          <a:prstGeom prst="rect">
            <a:avLst/>
          </a:prstGeom>
          <a:solidFill>
            <a:srgbClr val="FFFF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DEFINITION">
            <a:hlinkClick r:id="" action="ppaction://media"/>
            <a:extLst>
              <a:ext uri="{FF2B5EF4-FFF2-40B4-BE49-F238E27FC236}">
                <a16:creationId xmlns:a16="http://schemas.microsoft.com/office/drawing/2014/main" xmlns="" id="{C6C885EC-195B-6649-A6DD-6A3094F67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5300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E358F2-FC9E-974F-B397-C4C34A90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31775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PLACE DU GRAND ORAL DANS LE BAC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D9705E4-A90D-4840-9AE3-7C364878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0" y="1152629"/>
            <a:ext cx="7734300" cy="5422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03AFEFD-02DA-E44C-8C82-6B237A7E5F13}"/>
              </a:ext>
            </a:extLst>
          </p:cNvPr>
          <p:cNvSpPr/>
          <p:nvPr/>
        </p:nvSpPr>
        <p:spPr>
          <a:xfrm>
            <a:off x="7219950" y="6362700"/>
            <a:ext cx="2476500" cy="21234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LACE DU GO">
            <a:hlinkClick r:id="" action="ppaction://media"/>
            <a:extLst>
              <a:ext uri="{FF2B5EF4-FFF2-40B4-BE49-F238E27FC236}">
                <a16:creationId xmlns:a16="http://schemas.microsoft.com/office/drawing/2014/main" xmlns="" id="{43665DA3-D0B6-1A4F-B32D-DF84FFE94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793" y="15263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69EC35A-0173-5446-8D8E-FE1BCF082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CALENDRIER DES EPREUVES FINALES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EB41441-4EB9-E145-8125-D841B69F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1466851"/>
            <a:ext cx="10020300" cy="5010150"/>
          </a:xfrm>
          <a:prstGeom prst="rect">
            <a:avLst/>
          </a:prstGeom>
        </p:spPr>
      </p:pic>
      <p:sp>
        <p:nvSpPr>
          <p:cNvPr id="7" name="Flèche vers le bas 6">
            <a:extLst>
              <a:ext uri="{FF2B5EF4-FFF2-40B4-BE49-F238E27FC236}">
                <a16:creationId xmlns:a16="http://schemas.microsoft.com/office/drawing/2014/main" xmlns="" id="{72DED78C-A5CB-E441-9446-4CD60650F685}"/>
              </a:ext>
            </a:extLst>
          </p:cNvPr>
          <p:cNvSpPr/>
          <p:nvPr/>
        </p:nvSpPr>
        <p:spPr>
          <a:xfrm>
            <a:off x="10229850" y="2076450"/>
            <a:ext cx="419100" cy="1009650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B1220A9-38F7-3D4D-9B23-517A3B9CFED3}"/>
              </a:ext>
            </a:extLst>
          </p:cNvPr>
          <p:cNvSpPr txBox="1"/>
          <p:nvPr/>
        </p:nvSpPr>
        <p:spPr>
          <a:xfrm>
            <a:off x="9248775" y="1552873"/>
            <a:ext cx="2228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7030A0"/>
                </a:solidFill>
              </a:rPr>
              <a:t>GRAND ORAL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5F0DE938-EB81-F148-A0B5-BD3FDDDC45A7}"/>
              </a:ext>
            </a:extLst>
          </p:cNvPr>
          <p:cNvCxnSpPr/>
          <p:nvPr/>
        </p:nvCxnSpPr>
        <p:spPr>
          <a:xfrm>
            <a:off x="7715250" y="5715000"/>
            <a:ext cx="25146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ALENDRIER">
            <a:hlinkClick r:id="" action="ppaction://media"/>
            <a:extLst>
              <a:ext uri="{FF2B5EF4-FFF2-40B4-BE49-F238E27FC236}">
                <a16:creationId xmlns:a16="http://schemas.microsoft.com/office/drawing/2014/main" xmlns="" id="{AA2BE144-26E2-E542-9B82-CA63AB729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513" y="3027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46BAE7-DD92-844D-B412-F8D85BAF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FINALITE DE L’EPREUVE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1AB7617-0BE1-EE4D-922D-6EF27741CB1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7030A0"/>
            </a:solidFill>
          </a:ln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montrer la capacité du candidat  à </a:t>
            </a:r>
            <a:r>
              <a:rPr lang="fr-FR" b="1" dirty="0"/>
              <a:t>prendre la parole en public de façon claire et convaincante.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mettre les </a:t>
            </a:r>
            <a:r>
              <a:rPr lang="fr-FR" b="1" dirty="0"/>
              <a:t>savoirs</a:t>
            </a:r>
            <a:r>
              <a:rPr lang="fr-FR" dirty="0"/>
              <a:t> qu'il a acquis, particulièrement dans ses enseignements de spécialité, </a:t>
            </a:r>
            <a:r>
              <a:rPr lang="fr-FR" b="1" dirty="0"/>
              <a:t>au service d'une argumentation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 montrer comment ces </a:t>
            </a:r>
            <a:r>
              <a:rPr lang="fr-FR" b="1" dirty="0"/>
              <a:t>savoirs</a:t>
            </a:r>
            <a:r>
              <a:rPr lang="fr-FR" dirty="0"/>
              <a:t> ont nourri son </a:t>
            </a:r>
            <a:r>
              <a:rPr lang="fr-FR" b="1" dirty="0"/>
              <a:t>projet de poursuite d'études</a:t>
            </a:r>
            <a:r>
              <a:rPr lang="fr-FR" dirty="0"/>
              <a:t>, voire son projet professionnel.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D3B00E-91DD-FC46-86AF-FDB2026D3689}"/>
              </a:ext>
            </a:extLst>
          </p:cNvPr>
          <p:cNvSpPr/>
          <p:nvPr/>
        </p:nvSpPr>
        <p:spPr>
          <a:xfrm>
            <a:off x="6115050" y="2343150"/>
            <a:ext cx="4743450" cy="4572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110557-D524-3140-98CA-70216B8D106F}"/>
              </a:ext>
            </a:extLst>
          </p:cNvPr>
          <p:cNvSpPr/>
          <p:nvPr/>
        </p:nvSpPr>
        <p:spPr>
          <a:xfrm>
            <a:off x="876300" y="2686050"/>
            <a:ext cx="4743450" cy="4572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DE79E3-01EF-F640-9671-399C49F88C73}"/>
              </a:ext>
            </a:extLst>
          </p:cNvPr>
          <p:cNvSpPr/>
          <p:nvPr/>
        </p:nvSpPr>
        <p:spPr>
          <a:xfrm>
            <a:off x="5334000" y="4088606"/>
            <a:ext cx="4743450" cy="4572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7CC00F-4623-564F-AC84-6BE8D8A7E610}"/>
              </a:ext>
            </a:extLst>
          </p:cNvPr>
          <p:cNvSpPr/>
          <p:nvPr/>
        </p:nvSpPr>
        <p:spPr>
          <a:xfrm>
            <a:off x="2609850" y="3695699"/>
            <a:ext cx="1143000" cy="444499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B2ADF70-63DF-7141-942C-BAD897D64D87}"/>
              </a:ext>
            </a:extLst>
          </p:cNvPr>
          <p:cNvSpPr/>
          <p:nvPr/>
        </p:nvSpPr>
        <p:spPr>
          <a:xfrm>
            <a:off x="7705724" y="5139135"/>
            <a:ext cx="2981325" cy="499665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FFB584A-B3CB-9148-B4F0-3B4CEE915C80}"/>
              </a:ext>
            </a:extLst>
          </p:cNvPr>
          <p:cNvSpPr/>
          <p:nvPr/>
        </p:nvSpPr>
        <p:spPr>
          <a:xfrm>
            <a:off x="1100137" y="5543550"/>
            <a:ext cx="1319213" cy="4191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ECF4C3-CDD8-8244-9998-6EAD1503B453}"/>
              </a:ext>
            </a:extLst>
          </p:cNvPr>
          <p:cNvSpPr/>
          <p:nvPr/>
        </p:nvSpPr>
        <p:spPr>
          <a:xfrm>
            <a:off x="4476750" y="5099051"/>
            <a:ext cx="1143000" cy="444499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finalite">
            <a:hlinkClick r:id="" action="ppaction://media"/>
            <a:extLst>
              <a:ext uri="{FF2B5EF4-FFF2-40B4-BE49-F238E27FC236}">
                <a16:creationId xmlns:a16="http://schemas.microsoft.com/office/drawing/2014/main" xmlns="" id="{1C9FFAEE-94C5-5943-9AD0-4ECA5CFE9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6386" y="4194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55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A616B11-4FEF-E941-9107-8951AF8A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EVALUATION DE L’EPREUVE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7B736D0-699F-9D4E-A019-7676CBE61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i="1" dirty="0"/>
              <a:t>Le jury valorise et évalue:</a:t>
            </a:r>
          </a:p>
          <a:p>
            <a:r>
              <a:rPr lang="fr-FR" dirty="0"/>
              <a:t> la solidité des connaissances du candidat, </a:t>
            </a:r>
          </a:p>
          <a:p>
            <a:r>
              <a:rPr lang="fr-FR" dirty="0"/>
              <a:t>sa capacité à argumenter et à relier les savoirs, </a:t>
            </a:r>
          </a:p>
          <a:p>
            <a:r>
              <a:rPr lang="fr-FR" dirty="0"/>
              <a:t>son esprit critique,</a:t>
            </a:r>
          </a:p>
          <a:p>
            <a:r>
              <a:rPr lang="fr-FR" dirty="0"/>
              <a:t> la précision de son expression, </a:t>
            </a:r>
          </a:p>
          <a:p>
            <a:r>
              <a:rPr lang="fr-FR" dirty="0"/>
              <a:t>la clarté de son propos, </a:t>
            </a:r>
          </a:p>
          <a:p>
            <a:r>
              <a:rPr lang="fr-FR" dirty="0"/>
              <a:t>son engagement dans sa parole,</a:t>
            </a:r>
          </a:p>
          <a:p>
            <a:r>
              <a:rPr lang="fr-FR" dirty="0"/>
              <a:t> sa force de conviction.</a:t>
            </a:r>
          </a:p>
        </p:txBody>
      </p:sp>
      <p:sp>
        <p:nvSpPr>
          <p:cNvPr id="4" name="Parenthèse fermante 3">
            <a:extLst>
              <a:ext uri="{FF2B5EF4-FFF2-40B4-BE49-F238E27FC236}">
                <a16:creationId xmlns:a16="http://schemas.microsoft.com/office/drawing/2014/main" xmlns="" id="{D5045D3A-F361-2149-BC0C-0A887874B853}"/>
              </a:ext>
            </a:extLst>
          </p:cNvPr>
          <p:cNvSpPr/>
          <p:nvPr/>
        </p:nvSpPr>
        <p:spPr>
          <a:xfrm>
            <a:off x="7930569" y="2114550"/>
            <a:ext cx="413331" cy="1924050"/>
          </a:xfrm>
          <a:prstGeom prst="rightBracket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9AC00F6-6446-504A-A513-7356CFD66D8D}"/>
              </a:ext>
            </a:extLst>
          </p:cNvPr>
          <p:cNvSpPr txBox="1"/>
          <p:nvPr/>
        </p:nvSpPr>
        <p:spPr>
          <a:xfrm>
            <a:off x="8355438" y="2190056"/>
            <a:ext cx="342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7030A0"/>
                </a:solidFill>
              </a:rPr>
              <a:t>LE FOND: Les connaissances, l’argumentation et l’interaction   </a:t>
            </a:r>
          </a:p>
        </p:txBody>
      </p:sp>
      <p:sp>
        <p:nvSpPr>
          <p:cNvPr id="7" name="Parenthèse fermante 6">
            <a:extLst>
              <a:ext uri="{FF2B5EF4-FFF2-40B4-BE49-F238E27FC236}">
                <a16:creationId xmlns:a16="http://schemas.microsoft.com/office/drawing/2014/main" xmlns="" id="{BD69835B-BFDA-7F4A-BAB1-8EB9A5FEC4EF}"/>
              </a:ext>
            </a:extLst>
          </p:cNvPr>
          <p:cNvSpPr/>
          <p:nvPr/>
        </p:nvSpPr>
        <p:spPr>
          <a:xfrm>
            <a:off x="5924550" y="3676651"/>
            <a:ext cx="1581150" cy="2114550"/>
          </a:xfrm>
          <a:prstGeom prst="rightBracket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B19E4D9-0C83-AB47-BAB2-2F7CD435C5AA}"/>
              </a:ext>
            </a:extLst>
          </p:cNvPr>
          <p:cNvSpPr txBox="1"/>
          <p:nvPr/>
        </p:nvSpPr>
        <p:spPr>
          <a:xfrm>
            <a:off x="7718134" y="4374079"/>
            <a:ext cx="342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7030A0"/>
                </a:solidFill>
              </a:rPr>
              <a:t>LA FORME: les compétences oratoires  du candidat</a:t>
            </a:r>
          </a:p>
        </p:txBody>
      </p:sp>
      <p:pic>
        <p:nvPicPr>
          <p:cNvPr id="5" name="EVALUATION">
            <a:hlinkClick r:id="" action="ppaction://media"/>
            <a:extLst>
              <a:ext uri="{FF2B5EF4-FFF2-40B4-BE49-F238E27FC236}">
                <a16:creationId xmlns:a16="http://schemas.microsoft.com/office/drawing/2014/main" xmlns="" id="{191BC1E2-3812-FD40-82CF-B6FCAC03F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2713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4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B72DE7F-107D-724E-A9EA-18EE76498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744"/>
            <a:ext cx="12192000" cy="6698512"/>
          </a:xfrm>
          <a:prstGeom prst="rect">
            <a:avLst/>
          </a:prstGeom>
        </p:spPr>
      </p:pic>
      <p:pic>
        <p:nvPicPr>
          <p:cNvPr id="2" name="GRILLE">
            <a:hlinkClick r:id="" action="ppaction://media"/>
            <a:extLst>
              <a:ext uri="{FF2B5EF4-FFF2-40B4-BE49-F238E27FC236}">
                <a16:creationId xmlns:a16="http://schemas.microsoft.com/office/drawing/2014/main" xmlns="" id="{B001D33F-3186-6F4F-BD02-1A6FC1AC9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56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995841-F7FD-BF41-A496-388F4273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PREPARATION DE L’EPREUVE (20 minutes)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727B5C9-E3E1-F349-A13A-0712B8FE2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36975"/>
          </a:xfrm>
          <a:ln>
            <a:solidFill>
              <a:srgbClr val="7030A0"/>
            </a:solidFill>
          </a:ln>
        </p:spPr>
        <p:txBody>
          <a:bodyPr/>
          <a:lstStyle/>
          <a:p>
            <a:r>
              <a:rPr lang="fr-FR" dirty="0"/>
              <a:t>Le candidat présente au jury </a:t>
            </a:r>
            <a:r>
              <a:rPr lang="fr-FR" b="1" dirty="0"/>
              <a:t>deux questions préparées avec ses professeurs</a:t>
            </a:r>
            <a:r>
              <a:rPr lang="fr-FR" dirty="0"/>
              <a:t> (éventuellement avec d'autres élèves), qui portent sur </a:t>
            </a:r>
            <a:r>
              <a:rPr lang="fr-FR" b="1" dirty="0"/>
              <a:t>ses deux spécialités</a:t>
            </a:r>
            <a:r>
              <a:rPr lang="fr-FR" dirty="0"/>
              <a:t>, soit prises </a:t>
            </a:r>
            <a:r>
              <a:rPr lang="fr-FR" b="1" dirty="0"/>
              <a:t>isolément</a:t>
            </a:r>
            <a:r>
              <a:rPr lang="fr-FR" dirty="0"/>
              <a:t>, soit abordées de manière </a:t>
            </a:r>
            <a:r>
              <a:rPr lang="fr-FR" b="1" dirty="0"/>
              <a:t>transversale </a:t>
            </a:r>
          </a:p>
          <a:p>
            <a:endParaRPr lang="fr-FR" dirty="0"/>
          </a:p>
          <a:p>
            <a:r>
              <a:rPr lang="fr-FR" dirty="0"/>
              <a:t>Le jury choisit </a:t>
            </a:r>
            <a:r>
              <a:rPr lang="fr-FR" b="1" dirty="0"/>
              <a:t>une de ces deux questions</a:t>
            </a:r>
            <a:r>
              <a:rPr lang="fr-FR" dirty="0"/>
              <a:t>. Le candidat a ensuite 20 minutes de préparation pour mettre en ordre ses idées et créer s'il le souhaite un support (qui ne sera pas évalué) à donner au jury.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57BEC7-E356-AF49-8B4F-1E8158A49891}"/>
              </a:ext>
            </a:extLst>
          </p:cNvPr>
          <p:cNvSpPr/>
          <p:nvPr/>
        </p:nvSpPr>
        <p:spPr>
          <a:xfrm>
            <a:off x="5353050" y="1825625"/>
            <a:ext cx="5257800" cy="403225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54C04CE-91A8-3E46-9EDB-2653DE18421C}"/>
              </a:ext>
            </a:extLst>
          </p:cNvPr>
          <p:cNvSpPr/>
          <p:nvPr/>
        </p:nvSpPr>
        <p:spPr>
          <a:xfrm>
            <a:off x="1028700" y="2228849"/>
            <a:ext cx="1905000" cy="419101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2F5F0C-9387-1247-BDE3-A8F6CA6A6C29}"/>
              </a:ext>
            </a:extLst>
          </p:cNvPr>
          <p:cNvSpPr/>
          <p:nvPr/>
        </p:nvSpPr>
        <p:spPr>
          <a:xfrm>
            <a:off x="1028700" y="2647951"/>
            <a:ext cx="3105150" cy="40322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5135C5-0698-D745-AD48-B94F1CA71387}"/>
              </a:ext>
            </a:extLst>
          </p:cNvPr>
          <p:cNvSpPr/>
          <p:nvPr/>
        </p:nvSpPr>
        <p:spPr>
          <a:xfrm>
            <a:off x="5591175" y="2647950"/>
            <a:ext cx="1628775" cy="403224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BCAFC-0902-D744-AF5A-00A9C3DA8DDA}"/>
              </a:ext>
            </a:extLst>
          </p:cNvPr>
          <p:cNvSpPr/>
          <p:nvPr/>
        </p:nvSpPr>
        <p:spPr>
          <a:xfrm>
            <a:off x="1028700" y="3017834"/>
            <a:ext cx="1905000" cy="452441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C82764-D0BA-BE4E-AE9D-6668FD87B084}"/>
              </a:ext>
            </a:extLst>
          </p:cNvPr>
          <p:cNvSpPr/>
          <p:nvPr/>
        </p:nvSpPr>
        <p:spPr>
          <a:xfrm>
            <a:off x="3181350" y="4047329"/>
            <a:ext cx="4038600" cy="448472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REPARATION">
            <a:hlinkClick r:id="" action="ppaction://media"/>
            <a:extLst>
              <a:ext uri="{FF2B5EF4-FFF2-40B4-BE49-F238E27FC236}">
                <a16:creationId xmlns:a16="http://schemas.microsoft.com/office/drawing/2014/main" xmlns="" id="{BC685A4E-A1EB-F443-976C-C020221E2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4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80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E05CF6-9679-1649-8ECB-7E1FFE069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9" y="0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rgbClr val="7030A0"/>
                </a:solidFill>
              </a:rPr>
              <a:t>FORMAT ET DEROULEMENT DE L’EPREUVE</a:t>
            </a: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xmlns="" id="{9F5C9676-E511-4C4C-A1E5-05663612E5D1}"/>
              </a:ext>
            </a:extLst>
          </p:cNvPr>
          <p:cNvSpPr/>
          <p:nvPr/>
        </p:nvSpPr>
        <p:spPr>
          <a:xfrm>
            <a:off x="604157" y="4919305"/>
            <a:ext cx="10891157" cy="1371600"/>
          </a:xfrm>
          <a:prstGeom prst="rightArrow">
            <a:avLst/>
          </a:prstGeom>
          <a:gradFill>
            <a:gsLst>
              <a:gs pos="0">
                <a:srgbClr val="7030A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1C0CAFA-20A0-1643-8A42-0303724B1116}"/>
              </a:ext>
            </a:extLst>
          </p:cNvPr>
          <p:cNvSpPr txBox="1"/>
          <p:nvPr/>
        </p:nvSpPr>
        <p:spPr>
          <a:xfrm>
            <a:off x="2413908" y="5312717"/>
            <a:ext cx="697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DUREE TOTALE  = 20 MINUTES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7D02C533-0234-A045-9E2C-68ADF7ABE059}"/>
              </a:ext>
            </a:extLst>
          </p:cNvPr>
          <p:cNvCxnSpPr>
            <a:cxnSpLocks/>
          </p:cNvCxnSpPr>
          <p:nvPr/>
        </p:nvCxnSpPr>
        <p:spPr>
          <a:xfrm>
            <a:off x="604157" y="2755270"/>
            <a:ext cx="0" cy="2557447"/>
          </a:xfrm>
          <a:prstGeom prst="line">
            <a:avLst/>
          </a:prstGeom>
          <a:ln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F384FC0D-7FF7-F74C-B3DB-C1B86AFBBE49}"/>
              </a:ext>
            </a:extLst>
          </p:cNvPr>
          <p:cNvCxnSpPr>
            <a:cxnSpLocks/>
          </p:cNvCxnSpPr>
          <p:nvPr/>
        </p:nvCxnSpPr>
        <p:spPr>
          <a:xfrm>
            <a:off x="3633107" y="2755270"/>
            <a:ext cx="0" cy="2557447"/>
          </a:xfrm>
          <a:prstGeom prst="line">
            <a:avLst/>
          </a:prstGeom>
          <a:ln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xmlns="" id="{7BAD8CC3-974E-D149-80D4-05995971EBED}"/>
              </a:ext>
            </a:extLst>
          </p:cNvPr>
          <p:cNvSpPr/>
          <p:nvPr/>
        </p:nvSpPr>
        <p:spPr>
          <a:xfrm rot="16200000">
            <a:off x="1716226" y="913858"/>
            <a:ext cx="804815" cy="3028950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6168A096-7D61-F249-949A-20F594FFB96E}"/>
              </a:ext>
            </a:extLst>
          </p:cNvPr>
          <p:cNvSpPr txBox="1"/>
          <p:nvPr/>
        </p:nvSpPr>
        <p:spPr>
          <a:xfrm>
            <a:off x="604157" y="1117086"/>
            <a:ext cx="3028950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PRÉSENTATION PAR LE CANDIDAT DE LA QUESTION</a:t>
            </a:r>
          </a:p>
          <a:p>
            <a:pPr algn="ctr"/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i="1" dirty="0">
                <a:solidFill>
                  <a:srgbClr val="7030A0"/>
                </a:solidFill>
              </a:rPr>
              <a:t>choisie par le jury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BE69866-0D59-5A4D-8FBC-970264B3A2B8}"/>
              </a:ext>
            </a:extLst>
          </p:cNvPr>
          <p:cNvSpPr txBox="1"/>
          <p:nvPr/>
        </p:nvSpPr>
        <p:spPr>
          <a:xfrm>
            <a:off x="664030" y="2759828"/>
            <a:ext cx="3000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jury évalue son </a:t>
            </a:r>
            <a:r>
              <a:rPr lang="fr-FR" b="1" dirty="0"/>
              <a:t>argumentation</a:t>
            </a:r>
            <a:r>
              <a:rPr lang="fr-FR" dirty="0"/>
              <a:t> et ses qualités de </a:t>
            </a:r>
            <a:r>
              <a:rPr lang="fr-FR" b="1" dirty="0"/>
              <a:t>présentation</a:t>
            </a:r>
            <a:r>
              <a:rPr lang="fr-FR" dirty="0"/>
              <a:t>.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 </a:t>
            </a:r>
            <a:r>
              <a:rPr lang="fr-FR" i="1" dirty="0"/>
              <a:t>L'exposé se déroule sans note et debout*: mise en valeur des compétences oratoires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043A270-2538-754C-A03B-0D83FBBCDC1B}"/>
              </a:ext>
            </a:extLst>
          </p:cNvPr>
          <p:cNvSpPr txBox="1"/>
          <p:nvPr/>
        </p:nvSpPr>
        <p:spPr>
          <a:xfrm>
            <a:off x="0" y="6369841"/>
            <a:ext cx="2853418" cy="3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sauf aménagements BEP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5449000-4882-D048-BF2A-7FD4A4FF4E24}"/>
              </a:ext>
            </a:extLst>
          </p:cNvPr>
          <p:cNvSpPr txBox="1"/>
          <p:nvPr/>
        </p:nvSpPr>
        <p:spPr>
          <a:xfrm>
            <a:off x="604157" y="4764226"/>
            <a:ext cx="1089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0                                                  5’                                                                                     15’                                                   20’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359E4F58-7CEE-DA48-B57E-B5BC6060BE12}"/>
              </a:ext>
            </a:extLst>
          </p:cNvPr>
          <p:cNvCxnSpPr>
            <a:cxnSpLocks/>
          </p:cNvCxnSpPr>
          <p:nvPr/>
        </p:nvCxnSpPr>
        <p:spPr>
          <a:xfrm>
            <a:off x="8147957" y="2755270"/>
            <a:ext cx="0" cy="2557447"/>
          </a:xfrm>
          <a:prstGeom prst="line">
            <a:avLst/>
          </a:prstGeom>
          <a:ln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xmlns="" id="{892FD09B-69E1-A54D-B4BC-259463983C00}"/>
              </a:ext>
            </a:extLst>
          </p:cNvPr>
          <p:cNvSpPr/>
          <p:nvPr/>
        </p:nvSpPr>
        <p:spPr>
          <a:xfrm rot="16200000">
            <a:off x="5488125" y="133172"/>
            <a:ext cx="804815" cy="4514852"/>
          </a:xfrm>
          <a:prstGeom prst="rightBrace">
            <a:avLst>
              <a:gd name="adj1" fmla="val 8333"/>
              <a:gd name="adj2" fmla="val 48734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854811F-B8A7-F241-9526-EB3F9D257979}"/>
              </a:ext>
            </a:extLst>
          </p:cNvPr>
          <p:cNvSpPr txBox="1"/>
          <p:nvPr/>
        </p:nvSpPr>
        <p:spPr>
          <a:xfrm>
            <a:off x="3833131" y="1341676"/>
            <a:ext cx="4114799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ECHANGE </a:t>
            </a:r>
          </a:p>
          <a:p>
            <a:pPr algn="ctr"/>
            <a:r>
              <a:rPr lang="fr-FR" b="1" dirty="0">
                <a:solidFill>
                  <a:srgbClr val="7030A0"/>
                </a:solidFill>
              </a:rPr>
              <a:t>AVEC  LE JURY SUR LES CONNAISSANCES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0A7808C6-0883-794C-95B1-E04445BC5F06}"/>
              </a:ext>
            </a:extLst>
          </p:cNvPr>
          <p:cNvSpPr txBox="1"/>
          <p:nvPr/>
        </p:nvSpPr>
        <p:spPr>
          <a:xfrm>
            <a:off x="3601806" y="2758171"/>
            <a:ext cx="45148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jury échange avec le candidat et évalue la </a:t>
            </a:r>
            <a:r>
              <a:rPr lang="fr-FR" b="1" dirty="0"/>
              <a:t>solidité de ses connaissances </a:t>
            </a:r>
            <a:r>
              <a:rPr lang="fr-FR" dirty="0"/>
              <a:t>et ses </a:t>
            </a:r>
            <a:r>
              <a:rPr lang="fr-FR" b="1" dirty="0"/>
              <a:t>compétences argumentatives</a:t>
            </a:r>
          </a:p>
          <a:p>
            <a:pPr algn="ctr"/>
            <a:endParaRPr lang="fr-FR" b="1" i="1" dirty="0"/>
          </a:p>
          <a:p>
            <a:pPr algn="ctr"/>
            <a:r>
              <a:rPr lang="fr-FR" i="1" dirty="0"/>
              <a:t>Mise en valeur des connaissances, liées au programme des spécialités de première et terminale en rapport avec la question traitée</a:t>
            </a:r>
            <a:endParaRPr lang="fr-FR" b="1" i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40055E8B-4258-4F4B-8BCC-7B093B8BE928}"/>
              </a:ext>
            </a:extLst>
          </p:cNvPr>
          <p:cNvCxnSpPr>
            <a:cxnSpLocks/>
          </p:cNvCxnSpPr>
          <p:nvPr/>
        </p:nvCxnSpPr>
        <p:spPr>
          <a:xfrm>
            <a:off x="11432721" y="2755270"/>
            <a:ext cx="0" cy="2788280"/>
          </a:xfrm>
          <a:prstGeom prst="line">
            <a:avLst/>
          </a:prstGeom>
          <a:ln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xmlns="" id="{ADB9C8DD-F489-3548-96CE-49A9ED636B1D}"/>
              </a:ext>
            </a:extLst>
          </p:cNvPr>
          <p:cNvSpPr/>
          <p:nvPr/>
        </p:nvSpPr>
        <p:spPr>
          <a:xfrm rot="16200000">
            <a:off x="9406799" y="729347"/>
            <a:ext cx="767079" cy="3284765"/>
          </a:xfrm>
          <a:prstGeom prst="rightBrace">
            <a:avLst>
              <a:gd name="adj1" fmla="val 8333"/>
              <a:gd name="adj2" fmla="val 48734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6AA73DE6-15F4-0042-9E41-B0556B39A2B2}"/>
              </a:ext>
            </a:extLst>
          </p:cNvPr>
          <p:cNvSpPr txBox="1"/>
          <p:nvPr/>
        </p:nvSpPr>
        <p:spPr>
          <a:xfrm>
            <a:off x="8147954" y="1011398"/>
            <a:ext cx="3284767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ECHANGE </a:t>
            </a:r>
          </a:p>
          <a:p>
            <a:pPr algn="ctr"/>
            <a:r>
              <a:rPr lang="fr-FR" b="1" dirty="0">
                <a:solidFill>
                  <a:srgbClr val="7030A0"/>
                </a:solidFill>
              </a:rPr>
              <a:t>AVEC  LE JURY SUR LE PROJET D’ORIENTATION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15ED529-64AF-214A-8495-C93E52A6DCA5}"/>
              </a:ext>
            </a:extLst>
          </p:cNvPr>
          <p:cNvSpPr txBox="1"/>
          <p:nvPr/>
        </p:nvSpPr>
        <p:spPr>
          <a:xfrm>
            <a:off x="8147953" y="3151883"/>
            <a:ext cx="3284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Mise en relation </a:t>
            </a:r>
            <a:r>
              <a:rPr lang="fr-FR" i="1" dirty="0"/>
              <a:t>de la question traitée avec le  à la maturation de son </a:t>
            </a:r>
            <a:r>
              <a:rPr lang="fr-FR" b="1" i="1" dirty="0"/>
              <a:t>projet d’orientation</a:t>
            </a:r>
          </a:p>
        </p:txBody>
      </p:sp>
      <p:pic>
        <p:nvPicPr>
          <p:cNvPr id="3" name="présentation">
            <a:hlinkClick r:id="" action="ppaction://media"/>
            <a:extLst>
              <a:ext uri="{FF2B5EF4-FFF2-40B4-BE49-F238E27FC236}">
                <a16:creationId xmlns:a16="http://schemas.microsoft.com/office/drawing/2014/main" xmlns="" id="{2FE9ACF3-40E3-AE44-B65C-642C539E7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8516" y="5198704"/>
            <a:ext cx="812800" cy="812800"/>
          </a:xfrm>
          <a:prstGeom prst="rect">
            <a:avLst/>
          </a:prstGeom>
        </p:spPr>
      </p:pic>
      <p:pic>
        <p:nvPicPr>
          <p:cNvPr id="6" name="echanges jury ">
            <a:hlinkClick r:id="" action="ppaction://media"/>
            <a:extLst>
              <a:ext uri="{FF2B5EF4-FFF2-40B4-BE49-F238E27FC236}">
                <a16:creationId xmlns:a16="http://schemas.microsoft.com/office/drawing/2014/main" xmlns="" id="{6B2E1B5E-F7C4-C84A-B4CD-E608B4DAFB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1140" y="5198704"/>
            <a:ext cx="812800" cy="812800"/>
          </a:xfrm>
          <a:prstGeom prst="rect">
            <a:avLst/>
          </a:prstGeom>
        </p:spPr>
      </p:pic>
      <p:pic>
        <p:nvPicPr>
          <p:cNvPr id="9" name="orientation">
            <a:hlinkClick r:id="" action="ppaction://media"/>
            <a:extLst>
              <a:ext uri="{FF2B5EF4-FFF2-40B4-BE49-F238E27FC236}">
                <a16:creationId xmlns:a16="http://schemas.microsoft.com/office/drawing/2014/main" xmlns="" id="{F1482E68-5DC5-6145-B130-2EAE4C82FC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7961" y="51783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9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2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</TotalTime>
  <Words>367</Words>
  <Application>Microsoft Office PowerPoint</Application>
  <PresentationFormat>Personnalisé</PresentationFormat>
  <Paragraphs>58</Paragraphs>
  <Slides>9</Slides>
  <Notes>1</Notes>
  <HiddenSlides>0</HiddenSlides>
  <MMClips>11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Le grand oral du baccalauréat</vt:lpstr>
      <vt:lpstr>DEFINITION DE L’EPREUVE</vt:lpstr>
      <vt:lpstr>PLACE DU GRAND ORAL DANS LE BAC</vt:lpstr>
      <vt:lpstr>CALENDRIER DES EPREUVES FINALES</vt:lpstr>
      <vt:lpstr>FINALITE DE L’EPREUVE</vt:lpstr>
      <vt:lpstr>EVALUATION DE L’EPREUVE</vt:lpstr>
      <vt:lpstr>Présentation PowerPoint</vt:lpstr>
      <vt:lpstr>PREPARATION DE L’EPREUVE (20 minutes)</vt:lpstr>
      <vt:lpstr>FORMAT ET DEROULEMENT DE L’EPREUVE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L’épreuve terminale de SVT</dc:title>
  <dc:creator>JEROME BOUSQUET CARTON</dc:creator>
  <cp:lastModifiedBy>Joseph PELMERI</cp:lastModifiedBy>
  <cp:revision>30</cp:revision>
  <dcterms:created xsi:type="dcterms:W3CDTF">2020-03-02T14:17:37Z</dcterms:created>
  <dcterms:modified xsi:type="dcterms:W3CDTF">2021-01-10T12:30:22Z</dcterms:modified>
</cp:coreProperties>
</file>